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67" r:id="rId2"/>
    <p:sldId id="394" r:id="rId3"/>
    <p:sldId id="410" r:id="rId4"/>
    <p:sldId id="401" r:id="rId5"/>
    <p:sldId id="395" r:id="rId6"/>
    <p:sldId id="400" r:id="rId7"/>
    <p:sldId id="402" r:id="rId8"/>
    <p:sldId id="404" r:id="rId9"/>
    <p:sldId id="328" r:id="rId10"/>
  </p:sldIdLst>
  <p:sldSz cx="9144000" cy="6858000" type="screen4x3"/>
  <p:notesSz cx="6858000" cy="9144000"/>
  <p:custDataLst>
    <p:tags r:id="rId12"/>
  </p:custDataLst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863D"/>
    <a:srgbClr val="00CC99"/>
    <a:srgbClr val="003300"/>
    <a:srgbClr val="996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86" autoAdjust="0"/>
  </p:normalViewPr>
  <p:slideViewPr>
    <p:cSldViewPr>
      <p:cViewPr>
        <p:scale>
          <a:sx n="60" d="100"/>
          <a:sy n="60" d="100"/>
        </p:scale>
        <p:origin x="318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E24ECCB-56F3-4324-9886-12B9EEF04C0E}" type="datetimeFigureOut">
              <a:rPr lang="en-GB"/>
              <a:pPr>
                <a:defRPr/>
              </a:pPr>
              <a:t>08/11/2015</a:t>
            </a:fld>
            <a:endParaRPr lang="en-GB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en-GB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E8008E0-5172-478B-A325-13691CD7A6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482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717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E2EDFE-3A89-4423-A1D7-E96E710BACA1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612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3BEF4-FC4A-4EFA-A506-AB287E61E194}" type="datetimeFigureOut">
              <a:rPr lang="hu-HU"/>
              <a:pPr>
                <a:defRPr/>
              </a:pPr>
              <a:t>2015.11.08.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6278D-6294-4586-AFFC-904C44670AD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6267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37904-6898-4C3F-8872-4750137B97BB}" type="datetimeFigureOut">
              <a:rPr lang="hu-HU"/>
              <a:pPr>
                <a:defRPr/>
              </a:pPr>
              <a:t>2015.11.08.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F32C3-6A41-4F01-93D6-DD279854421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4583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A2C2F-5A60-40B8-BA09-5D91B6361A40}" type="datetimeFigureOut">
              <a:rPr lang="hu-HU"/>
              <a:pPr>
                <a:defRPr/>
              </a:pPr>
              <a:t>2015.11.08.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6E025-7C9D-44CB-AFE3-B1EB59A2147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722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289ED-3DE6-4892-99E2-363D7C8EE78B}" type="datetimeFigureOut">
              <a:rPr lang="hu-HU"/>
              <a:pPr>
                <a:defRPr/>
              </a:pPr>
              <a:t>2015.11.08.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C7ABF-52DD-4E28-9362-A69E29C5138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0237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4C6F2-CE81-4F1D-B679-0A647DE802B4}" type="datetimeFigureOut">
              <a:rPr lang="hu-HU"/>
              <a:pPr>
                <a:defRPr/>
              </a:pPr>
              <a:t>2015.11.08.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5F1BC-AB01-4223-8AED-2074B9395E1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7663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D731B-4CB0-4040-BFC5-DEC050F8B79B}" type="datetimeFigureOut">
              <a:rPr lang="hu-HU"/>
              <a:pPr>
                <a:defRPr/>
              </a:pPr>
              <a:t>2015.11.08.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C719A-7A4F-405B-BA05-367AC694711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3627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04278-D875-45E4-83D5-F4FDC77BA474}" type="datetimeFigureOut">
              <a:rPr lang="hu-HU"/>
              <a:pPr>
                <a:defRPr/>
              </a:pPr>
              <a:t>2015.11.08.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A2474-AA3A-4C68-976E-80C1C0A1632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482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D99B6-0AA8-4A29-8D8C-5D540BBF6F1F}" type="datetimeFigureOut">
              <a:rPr lang="hu-HU"/>
              <a:pPr>
                <a:defRPr/>
              </a:pPr>
              <a:t>2015.11.08.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16385-A7C3-4C62-9819-5C6693B94DA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4685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A8B77-9E82-4EA4-B330-B7756BB3A14D}" type="datetimeFigureOut">
              <a:rPr lang="hu-HU"/>
              <a:pPr>
                <a:defRPr/>
              </a:pPr>
              <a:t>2015.11.08.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6213A-601C-449F-ACDA-244078F4663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792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DADCC-AEEB-4215-AB7F-0BA9E22F63BC}" type="datetimeFigureOut">
              <a:rPr lang="hu-HU"/>
              <a:pPr>
                <a:defRPr/>
              </a:pPr>
              <a:t>2015.11.08.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BC6E2-5160-44F5-AA9E-33624BD40B3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55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8B7F3-FC13-4339-91AC-7699BD05B372}" type="datetimeFigureOut">
              <a:rPr lang="hu-HU"/>
              <a:pPr>
                <a:defRPr/>
              </a:pPr>
              <a:t>2015.11.08.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0B8A6-FF97-404C-94F7-EF33F9C2108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6594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4901D2-1BA5-4B6F-941C-D46B5031B67F}" type="datetimeFigureOut">
              <a:rPr lang="hu-HU"/>
              <a:pPr>
                <a:defRPr/>
              </a:pPr>
              <a:t>2015.11.08.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10ABF6-4165-4B99-8443-639C1F6BF35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779463" y="1268413"/>
            <a:ext cx="75374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5"/>
          <p:cNvSpPr txBox="1"/>
          <p:nvPr/>
        </p:nvSpPr>
        <p:spPr>
          <a:xfrm>
            <a:off x="1547813" y="6457950"/>
            <a:ext cx="6529387" cy="3556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Hungarian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Pancreatic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Study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Group – Magyar Hasnyálmirigy Munkacsoport</a:t>
            </a:r>
            <a:endParaRPr lang="hu-HU" sz="1200" dirty="0">
              <a:ea typeface="Calibri"/>
              <a:cs typeface="Times New Roman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336675" y="38100"/>
            <a:ext cx="7575550" cy="6826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Hungarian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&amp; 2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Eastern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Central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European </a:t>
            </a:r>
            <a:endParaRPr lang="hu-HU" sz="1000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Pancreatic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endParaRPr lang="hu-HU" sz="16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2740117" y="686917"/>
            <a:ext cx="405950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PROSPECTIVE CLINICAL TRIALS</a:t>
            </a:r>
            <a:endParaRPr lang="hu-HU" sz="2400" b="1" cap="all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083" name="Kép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61925"/>
            <a:ext cx="123825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Szövegdoboz 21"/>
          <p:cNvSpPr txBox="1"/>
          <p:nvPr/>
        </p:nvSpPr>
        <p:spPr>
          <a:xfrm>
            <a:off x="1517455" y="2205164"/>
            <a:ext cx="620275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sng">
            <a:solidFill>
              <a:schemeClr val="bg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hu-HU" sz="3200" b="1" cap="all" dirty="0" smtClean="0">
                <a:solidFill>
                  <a:schemeClr val="tx2">
                    <a:lumMod val="75000"/>
                  </a:schemeClr>
                </a:solidFill>
              </a:rPr>
              <a:t>PROSPECTIVE CLINICAL TRIALS</a:t>
            </a:r>
            <a:endParaRPr lang="hu-HU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3549467" y="3583718"/>
            <a:ext cx="213872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Péter Hegyi</a:t>
            </a:r>
            <a:endParaRPr lang="en-GB" sz="32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7" name="Téglalap 3"/>
          <p:cNvSpPr>
            <a:spLocks noChangeArrowheads="1"/>
          </p:cNvSpPr>
          <p:nvPr/>
        </p:nvSpPr>
        <p:spPr bwMode="auto">
          <a:xfrm>
            <a:off x="2604294" y="4809054"/>
            <a:ext cx="3887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u-HU" b="1" dirty="0" err="1">
                <a:solidFill>
                  <a:srgbClr val="0070C0"/>
                </a:solidFill>
              </a:rPr>
              <a:t>on</a:t>
            </a:r>
            <a:r>
              <a:rPr lang="hu-HU" b="1" dirty="0">
                <a:solidFill>
                  <a:srgbClr val="0070C0"/>
                </a:solidFill>
              </a:rPr>
              <a:t> </a:t>
            </a:r>
            <a:r>
              <a:rPr lang="hu-HU" b="1" dirty="0" err="1">
                <a:solidFill>
                  <a:srgbClr val="0070C0"/>
                </a:solidFill>
              </a:rPr>
              <a:t>behalf</a:t>
            </a:r>
            <a:r>
              <a:rPr lang="hu-HU" b="1" dirty="0">
                <a:solidFill>
                  <a:srgbClr val="0070C0"/>
                </a:solidFill>
              </a:rPr>
              <a:t> of</a:t>
            </a:r>
          </a:p>
          <a:p>
            <a:pPr algn="ctr" eaLnBrk="1" hangingPunct="1"/>
            <a:r>
              <a:rPr lang="hu-HU" b="1" dirty="0" err="1">
                <a:solidFill>
                  <a:srgbClr val="0070C0"/>
                </a:solidFill>
              </a:rPr>
              <a:t>the</a:t>
            </a:r>
            <a:r>
              <a:rPr lang="hu-HU" b="1" dirty="0">
                <a:solidFill>
                  <a:srgbClr val="0070C0"/>
                </a:solidFill>
              </a:rPr>
              <a:t> </a:t>
            </a:r>
            <a:r>
              <a:rPr lang="hu-HU" b="1" dirty="0" err="1">
                <a:solidFill>
                  <a:srgbClr val="0070C0"/>
                </a:solidFill>
              </a:rPr>
              <a:t>Hungarian</a:t>
            </a:r>
            <a:r>
              <a:rPr lang="hu-HU" b="1" dirty="0">
                <a:solidFill>
                  <a:srgbClr val="0070C0"/>
                </a:solidFill>
              </a:rPr>
              <a:t> </a:t>
            </a:r>
            <a:r>
              <a:rPr lang="hu-HU" b="1" dirty="0" err="1">
                <a:solidFill>
                  <a:srgbClr val="0070C0"/>
                </a:solidFill>
              </a:rPr>
              <a:t>Pancreatic</a:t>
            </a:r>
            <a:r>
              <a:rPr lang="hu-HU" b="1" dirty="0">
                <a:solidFill>
                  <a:srgbClr val="0070C0"/>
                </a:solidFill>
              </a:rPr>
              <a:t> </a:t>
            </a:r>
            <a:r>
              <a:rPr lang="hu-HU" b="1" dirty="0" err="1">
                <a:solidFill>
                  <a:srgbClr val="0070C0"/>
                </a:solidFill>
              </a:rPr>
              <a:t>Study</a:t>
            </a:r>
            <a:r>
              <a:rPr lang="hu-HU" b="1" dirty="0">
                <a:solidFill>
                  <a:srgbClr val="0070C0"/>
                </a:solidFill>
              </a:rPr>
              <a:t> Group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3818415" y="4386263"/>
            <a:ext cx="1510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Chair</a:t>
            </a:r>
            <a:r>
              <a:rPr lang="hu-HU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of HPSG</a:t>
            </a:r>
            <a:endParaRPr lang="hu-HU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3615160" y="4083050"/>
            <a:ext cx="2007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SZEGED, </a:t>
            </a:r>
            <a:r>
              <a:rPr lang="hu-H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HUNGARY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196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779463" y="1268413"/>
            <a:ext cx="75374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5"/>
          <p:cNvSpPr txBox="1"/>
          <p:nvPr/>
        </p:nvSpPr>
        <p:spPr>
          <a:xfrm>
            <a:off x="1547813" y="6457950"/>
            <a:ext cx="6529387" cy="3556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Hungarian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Pancreatic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Study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Group – Magyar Hasnyálmirigy Munkacsoport</a:t>
            </a:r>
            <a:endParaRPr lang="hu-HU" sz="1200" dirty="0">
              <a:ea typeface="Calibri"/>
              <a:cs typeface="Times New Roman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336675" y="38100"/>
            <a:ext cx="7575550" cy="6826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Hungarian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&amp; 2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Eastern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Central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European </a:t>
            </a:r>
            <a:endParaRPr lang="hu-HU" sz="1000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Pancreatic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endParaRPr lang="hu-HU" sz="16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2740117" y="686917"/>
            <a:ext cx="405950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PROSPECTIVE CLINICAL TRIALS</a:t>
            </a:r>
            <a:endParaRPr lang="hu-HU" sz="2400" b="1" cap="all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083" name="Kép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61925"/>
            <a:ext cx="123825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églalap 11"/>
          <p:cNvSpPr/>
          <p:nvPr/>
        </p:nvSpPr>
        <p:spPr>
          <a:xfrm>
            <a:off x="1737728" y="2360509"/>
            <a:ext cx="4534997" cy="298845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1857997" y="2360509"/>
            <a:ext cx="204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prstClr val="white"/>
                </a:solidFill>
              </a:rPr>
              <a:t>GENERAL REGISTRY</a:t>
            </a:r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2860511" y="1471434"/>
            <a:ext cx="3903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HORIZONTAL STUDIES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2936131" y="2873960"/>
            <a:ext cx="2213363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prstClr val="white"/>
                </a:solidFill>
              </a:rPr>
              <a:t>ACUTE PANCREATITIS</a:t>
            </a:r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2810873" y="3468007"/>
            <a:ext cx="2463880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prstClr val="white"/>
                </a:solidFill>
              </a:rPr>
              <a:t>CHRONIC PANCREATITIS</a:t>
            </a:r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2936131" y="4534613"/>
            <a:ext cx="2193614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prstClr val="white"/>
                </a:solidFill>
              </a:rPr>
              <a:t>PANCREATIC CANCER</a:t>
            </a:r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2598442" y="3990531"/>
            <a:ext cx="2888740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prstClr val="white"/>
                </a:solidFill>
              </a:rPr>
              <a:t>AUTOIMMUNE PANCRETITIS</a:t>
            </a:r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20" name="Ellipszis 19"/>
          <p:cNvSpPr/>
          <p:nvPr/>
        </p:nvSpPr>
        <p:spPr>
          <a:xfrm>
            <a:off x="4547826" y="3209937"/>
            <a:ext cx="2613812" cy="2415654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Ellipszis 20"/>
          <p:cNvSpPr/>
          <p:nvPr/>
        </p:nvSpPr>
        <p:spPr>
          <a:xfrm>
            <a:off x="5458387" y="2573766"/>
            <a:ext cx="1377045" cy="130814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5525571" y="4233098"/>
            <a:ext cx="65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prstClr val="white"/>
                </a:solidFill>
              </a:rPr>
              <a:t>EASY</a:t>
            </a:r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5637923" y="3043174"/>
            <a:ext cx="1017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prstClr val="white"/>
                </a:solidFill>
              </a:rPr>
              <a:t>PREPAST</a:t>
            </a:r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26" name="Ellipszis 25"/>
          <p:cNvSpPr/>
          <p:nvPr/>
        </p:nvSpPr>
        <p:spPr>
          <a:xfrm>
            <a:off x="1857997" y="3520675"/>
            <a:ext cx="2232816" cy="2181893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9" name="Ellipszis 28"/>
          <p:cNvSpPr/>
          <p:nvPr/>
        </p:nvSpPr>
        <p:spPr>
          <a:xfrm>
            <a:off x="352127" y="4534645"/>
            <a:ext cx="2232816" cy="2181893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2488618" y="4417764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prstClr val="white"/>
                </a:solidFill>
              </a:rPr>
              <a:t>APPLE</a:t>
            </a:r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885491" y="5441334"/>
            <a:ext cx="116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prstClr val="white"/>
                </a:solidFill>
              </a:rPr>
              <a:t>PNEAPPLE</a:t>
            </a:r>
            <a:endParaRPr lang="en-GB" b="1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956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/>
      <p:bldP spid="24" grpId="0"/>
      <p:bldP spid="26" grpId="0" animBg="1"/>
      <p:bldP spid="29" grpId="0" animBg="1"/>
      <p:bldP spid="30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5"/>
          <p:cNvSpPr txBox="1"/>
          <p:nvPr/>
        </p:nvSpPr>
        <p:spPr>
          <a:xfrm>
            <a:off x="1547664" y="6457741"/>
            <a:ext cx="6529456" cy="35563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sz="1200" b="1" dirty="0" err="1" smtClean="0">
                <a:solidFill>
                  <a:srgbClr val="0070C0"/>
                </a:solidFill>
                <a:ea typeface="Calibri"/>
                <a:cs typeface="Times New Roman"/>
              </a:rPr>
              <a:t>Hungarian</a:t>
            </a:r>
            <a:r>
              <a:rPr lang="hu-HU" sz="1200" b="1" dirty="0" smtClean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hu-HU" sz="1200" b="1" dirty="0" err="1" smtClean="0">
                <a:solidFill>
                  <a:srgbClr val="0070C0"/>
                </a:solidFill>
                <a:ea typeface="Calibri"/>
                <a:cs typeface="Times New Roman"/>
              </a:rPr>
              <a:t>Pancreatic</a:t>
            </a:r>
            <a:r>
              <a:rPr lang="hu-HU" sz="1200" b="1" dirty="0" smtClean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hu-HU" sz="1200" b="1" dirty="0" err="1" smtClean="0">
                <a:solidFill>
                  <a:srgbClr val="0070C0"/>
                </a:solidFill>
                <a:ea typeface="Calibri"/>
                <a:cs typeface="Times New Roman"/>
              </a:rPr>
              <a:t>Study</a:t>
            </a:r>
            <a:r>
              <a:rPr lang="hu-HU" sz="1200" b="1" dirty="0" smtClean="0">
                <a:solidFill>
                  <a:srgbClr val="0070C0"/>
                </a:solidFill>
                <a:ea typeface="Calibri"/>
                <a:cs typeface="Times New Roman"/>
              </a:rPr>
              <a:t> Group – Magyar Hasnyálmirigy Munkacsoport</a:t>
            </a:r>
            <a:endParaRPr lang="hu-HU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481124" y="1514198"/>
            <a:ext cx="3442804" cy="64633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IMPORTANT!</a:t>
            </a:r>
            <a:endParaRPr lang="hu-HU" sz="3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Egyenes összekötő 9"/>
          <p:cNvCxnSpPr/>
          <p:nvPr/>
        </p:nvCxnSpPr>
        <p:spPr>
          <a:xfrm>
            <a:off x="779463" y="1268413"/>
            <a:ext cx="75374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1336675" y="38100"/>
            <a:ext cx="7575550" cy="6826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Hungarian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&amp; 2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Eastern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Central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European </a:t>
            </a:r>
            <a:endParaRPr lang="hu-HU" sz="1000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Pancreatic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endParaRPr lang="hu-HU" sz="16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740117" y="686917"/>
            <a:ext cx="405950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PROSPECTIVE CLINICAL TRIALS</a:t>
            </a:r>
            <a:endParaRPr lang="hu-HU" sz="2400" b="1" cap="all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3" name="Kép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61925"/>
            <a:ext cx="123825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3"/>
          <p:cNvSpPr txBox="1"/>
          <p:nvPr/>
        </p:nvSpPr>
        <p:spPr>
          <a:xfrm>
            <a:off x="178966" y="2406313"/>
            <a:ext cx="89289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AutoNum type="arabicPeriod"/>
            </a:pPr>
            <a:r>
              <a:rPr lang="hu-HU" sz="2000" dirty="0">
                <a:solidFill>
                  <a:prstClr val="black"/>
                </a:solidFill>
              </a:rPr>
              <a:t>The </a:t>
            </a:r>
            <a:r>
              <a:rPr lang="hu-HU" sz="2000" dirty="0" err="1">
                <a:solidFill>
                  <a:prstClr val="black"/>
                </a:solidFill>
              </a:rPr>
              <a:t>protocols</a:t>
            </a:r>
            <a:r>
              <a:rPr lang="hu-HU" sz="2000" dirty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have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to</a:t>
            </a:r>
            <a:r>
              <a:rPr lang="hu-HU" sz="2000" dirty="0" smtClean="0">
                <a:solidFill>
                  <a:prstClr val="black"/>
                </a:solidFill>
              </a:rPr>
              <a:t> be </a:t>
            </a:r>
            <a:r>
              <a:rPr lang="hu-HU" sz="2000" b="1" dirty="0" err="1" smtClean="0">
                <a:solidFill>
                  <a:srgbClr val="C00000"/>
                </a:solidFill>
              </a:rPr>
              <a:t>discussed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>
                <a:solidFill>
                  <a:prstClr val="black"/>
                </a:solidFill>
              </a:rPr>
              <a:t>in</a:t>
            </a:r>
            <a:r>
              <a:rPr lang="hu-HU" sz="2000" dirty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one</a:t>
            </a:r>
            <a:r>
              <a:rPr lang="hu-HU" sz="2000" dirty="0" smtClean="0">
                <a:solidFill>
                  <a:prstClr val="black"/>
                </a:solidFill>
              </a:rPr>
              <a:t> of </a:t>
            </a:r>
            <a:r>
              <a:rPr lang="hu-HU" sz="2000" dirty="0" err="1" smtClean="0">
                <a:solidFill>
                  <a:prstClr val="black"/>
                </a:solidFill>
              </a:rPr>
              <a:t>the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b="1" dirty="0" err="1" smtClean="0">
                <a:solidFill>
                  <a:srgbClr val="C00000"/>
                </a:solidFill>
              </a:rPr>
              <a:t>international</a:t>
            </a:r>
            <a:r>
              <a:rPr lang="hu-HU" sz="2000" b="1" dirty="0" smtClean="0">
                <a:solidFill>
                  <a:srgbClr val="C00000"/>
                </a:solidFill>
              </a:rPr>
              <a:t> </a:t>
            </a:r>
            <a:r>
              <a:rPr lang="hu-HU" sz="2000" b="1" dirty="0" err="1" smtClean="0">
                <a:solidFill>
                  <a:srgbClr val="C00000"/>
                </a:solidFill>
              </a:rPr>
              <a:t>meetings</a:t>
            </a:r>
            <a:endParaRPr lang="hu-HU" sz="1100" dirty="0" smtClean="0">
              <a:solidFill>
                <a:prstClr val="black"/>
              </a:solidFill>
            </a:endParaRPr>
          </a:p>
          <a:p>
            <a:pPr marL="457200" indent="-457200" algn="just">
              <a:buFontTx/>
              <a:buAutoNum type="arabicPeriod"/>
            </a:pPr>
            <a:r>
              <a:rPr lang="en-GB" sz="2000" dirty="0" smtClean="0">
                <a:solidFill>
                  <a:prstClr val="black"/>
                </a:solidFill>
              </a:rPr>
              <a:t>The </a:t>
            </a:r>
            <a:r>
              <a:rPr lang="en-GB" sz="2000" dirty="0">
                <a:solidFill>
                  <a:prstClr val="black"/>
                </a:solidFill>
              </a:rPr>
              <a:t>studies have </a:t>
            </a:r>
            <a:r>
              <a:rPr lang="hu-HU" sz="2000" dirty="0" err="1" smtClean="0">
                <a:solidFill>
                  <a:prstClr val="black"/>
                </a:solidFill>
              </a:rPr>
              <a:t>to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receive</a:t>
            </a:r>
            <a:r>
              <a:rPr lang="hu-HU" sz="2000" dirty="0" smtClean="0">
                <a:solidFill>
                  <a:prstClr val="black"/>
                </a:solidFill>
              </a:rPr>
              <a:t> t</a:t>
            </a:r>
            <a:r>
              <a:rPr lang="en-GB" sz="2000" dirty="0" smtClean="0">
                <a:solidFill>
                  <a:prstClr val="black"/>
                </a:solidFill>
              </a:rPr>
              <a:t>he </a:t>
            </a:r>
            <a:r>
              <a:rPr lang="en-GB" sz="2000" dirty="0">
                <a:solidFill>
                  <a:prstClr val="black"/>
                </a:solidFill>
              </a:rPr>
              <a:t>relevant </a:t>
            </a:r>
            <a:r>
              <a:rPr lang="en-GB" sz="2000" b="1" dirty="0">
                <a:solidFill>
                  <a:srgbClr val="C00000"/>
                </a:solidFill>
              </a:rPr>
              <a:t>ethical </a:t>
            </a:r>
            <a:r>
              <a:rPr lang="en-GB" sz="2000" b="1" dirty="0" smtClean="0">
                <a:solidFill>
                  <a:srgbClr val="C00000"/>
                </a:solidFill>
              </a:rPr>
              <a:t>approval</a:t>
            </a:r>
            <a:r>
              <a:rPr lang="hu-HU" sz="2000" b="1" dirty="0" smtClean="0">
                <a:solidFill>
                  <a:srgbClr val="C00000"/>
                </a:solidFill>
              </a:rPr>
              <a:t>s</a:t>
            </a:r>
            <a:r>
              <a:rPr lang="en-GB" sz="2000" b="1" dirty="0" smtClean="0">
                <a:solidFill>
                  <a:srgbClr val="C00000"/>
                </a:solidFill>
              </a:rPr>
              <a:t> </a:t>
            </a:r>
            <a:r>
              <a:rPr lang="en-GB" sz="2000" dirty="0" smtClean="0">
                <a:solidFill>
                  <a:prstClr val="black"/>
                </a:solidFill>
              </a:rPr>
              <a:t>issued </a:t>
            </a:r>
            <a:r>
              <a:rPr lang="en-GB" sz="2000" dirty="0">
                <a:solidFill>
                  <a:prstClr val="black"/>
                </a:solidFill>
              </a:rPr>
              <a:t>by the National Hungarian Ethical Authority </a:t>
            </a:r>
            <a:r>
              <a:rPr lang="en-GB" sz="2000" dirty="0" smtClean="0">
                <a:solidFill>
                  <a:prstClr val="black"/>
                </a:solidFill>
              </a:rPr>
              <a:t>(</a:t>
            </a:r>
            <a:r>
              <a:rPr lang="hu-HU" sz="2000" dirty="0" err="1" smtClean="0">
                <a:solidFill>
                  <a:prstClr val="black"/>
                </a:solidFill>
              </a:rPr>
              <a:t>In</a:t>
            </a:r>
            <a:r>
              <a:rPr lang="hu-HU" sz="2000" dirty="0" smtClean="0">
                <a:solidFill>
                  <a:prstClr val="black"/>
                </a:solidFill>
              </a:rPr>
              <a:t> Hungary: </a:t>
            </a:r>
            <a:r>
              <a:rPr lang="en-GB" sz="2000" dirty="0" smtClean="0">
                <a:solidFill>
                  <a:prstClr val="black"/>
                </a:solidFill>
              </a:rPr>
              <a:t>ETT </a:t>
            </a:r>
            <a:r>
              <a:rPr lang="en-GB" sz="2000" dirty="0">
                <a:solidFill>
                  <a:prstClr val="black"/>
                </a:solidFill>
              </a:rPr>
              <a:t>TUKEB</a:t>
            </a:r>
            <a:r>
              <a:rPr lang="en-GB" sz="2000" dirty="0" smtClean="0">
                <a:solidFill>
                  <a:prstClr val="black"/>
                </a:solidFill>
              </a:rPr>
              <a:t>).</a:t>
            </a:r>
            <a:endParaRPr lang="hu-HU" sz="2000" dirty="0">
              <a:solidFill>
                <a:prstClr val="black"/>
              </a:solidFill>
            </a:endParaRPr>
          </a:p>
          <a:p>
            <a:pPr marL="457200" indent="-457200" algn="just">
              <a:buFontTx/>
              <a:buAutoNum type="arabicPeriod"/>
            </a:pPr>
            <a:r>
              <a:rPr lang="hu-HU" sz="2000" dirty="0" smtClean="0">
                <a:solidFill>
                  <a:prstClr val="black"/>
                </a:solidFill>
              </a:rPr>
              <a:t>The </a:t>
            </a:r>
            <a:r>
              <a:rPr lang="hu-HU" sz="2000" dirty="0" err="1" smtClean="0">
                <a:solidFill>
                  <a:prstClr val="black"/>
                </a:solidFill>
              </a:rPr>
              <a:t>trials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have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to</a:t>
            </a:r>
            <a:r>
              <a:rPr lang="hu-HU" sz="2000" dirty="0" smtClean="0">
                <a:solidFill>
                  <a:prstClr val="black"/>
                </a:solidFill>
              </a:rPr>
              <a:t> be </a:t>
            </a:r>
            <a:r>
              <a:rPr lang="hu-HU" sz="2000" b="1" dirty="0" err="1" smtClean="0">
                <a:solidFill>
                  <a:srgbClr val="C00000"/>
                </a:solidFill>
              </a:rPr>
              <a:t>registered</a:t>
            </a:r>
            <a:r>
              <a:rPr lang="hu-HU" sz="2000" b="1" dirty="0" smtClean="0">
                <a:solidFill>
                  <a:srgbClr val="C00000"/>
                </a:solidFill>
              </a:rPr>
              <a:t> </a:t>
            </a:r>
            <a:r>
              <a:rPr lang="hu-HU" sz="2000" b="1" dirty="0" err="1">
                <a:solidFill>
                  <a:srgbClr val="C00000"/>
                </a:solidFill>
              </a:rPr>
              <a:t>at</a:t>
            </a:r>
            <a:r>
              <a:rPr lang="hu-HU" sz="2000" b="1" dirty="0">
                <a:solidFill>
                  <a:srgbClr val="C00000"/>
                </a:solidFill>
              </a:rPr>
              <a:t> </a:t>
            </a:r>
            <a:r>
              <a:rPr lang="hu-HU" sz="2000" b="1" dirty="0" err="1">
                <a:solidFill>
                  <a:srgbClr val="C00000"/>
                </a:solidFill>
              </a:rPr>
              <a:t>the</a:t>
            </a:r>
            <a:r>
              <a:rPr lang="hu-HU" sz="2000" b="1" dirty="0">
                <a:solidFill>
                  <a:srgbClr val="C00000"/>
                </a:solidFill>
              </a:rPr>
              <a:t> ISRCTN </a:t>
            </a:r>
            <a:r>
              <a:rPr lang="hu-HU" sz="2000" dirty="0" err="1">
                <a:solidFill>
                  <a:prstClr val="black"/>
                </a:solidFill>
              </a:rPr>
              <a:t>registry</a:t>
            </a:r>
            <a:r>
              <a:rPr lang="hu-HU" sz="2000" dirty="0">
                <a:solidFill>
                  <a:prstClr val="black"/>
                </a:solidFill>
              </a:rPr>
              <a:t> </a:t>
            </a:r>
            <a:r>
              <a:rPr lang="hu-HU" sz="2000" dirty="0" smtClean="0">
                <a:solidFill>
                  <a:prstClr val="black"/>
                </a:solidFill>
              </a:rPr>
              <a:t>is </a:t>
            </a:r>
            <a:r>
              <a:rPr lang="hu-HU" sz="2000" dirty="0">
                <a:solidFill>
                  <a:prstClr val="black"/>
                </a:solidFill>
              </a:rPr>
              <a:t>a </a:t>
            </a:r>
            <a:r>
              <a:rPr lang="hu-HU" sz="2000" dirty="0" err="1">
                <a:solidFill>
                  <a:prstClr val="black"/>
                </a:solidFill>
              </a:rPr>
              <a:t>primary</a:t>
            </a:r>
            <a:r>
              <a:rPr lang="hu-HU" sz="2000" dirty="0">
                <a:solidFill>
                  <a:prstClr val="black"/>
                </a:solidFill>
              </a:rPr>
              <a:t> </a:t>
            </a:r>
            <a:r>
              <a:rPr lang="hu-HU" sz="2000" dirty="0" err="1">
                <a:solidFill>
                  <a:prstClr val="black"/>
                </a:solidFill>
              </a:rPr>
              <a:t>clinical</a:t>
            </a:r>
            <a:r>
              <a:rPr lang="hu-HU" sz="2000" dirty="0">
                <a:solidFill>
                  <a:prstClr val="black"/>
                </a:solidFill>
              </a:rPr>
              <a:t> </a:t>
            </a:r>
            <a:r>
              <a:rPr lang="hu-HU" sz="2000" dirty="0" err="1">
                <a:solidFill>
                  <a:prstClr val="black"/>
                </a:solidFill>
              </a:rPr>
              <a:t>trial</a:t>
            </a:r>
            <a:r>
              <a:rPr lang="hu-HU" sz="2000" dirty="0">
                <a:solidFill>
                  <a:prstClr val="black"/>
                </a:solidFill>
              </a:rPr>
              <a:t> </a:t>
            </a:r>
            <a:r>
              <a:rPr lang="hu-HU" sz="2000" dirty="0" err="1">
                <a:solidFill>
                  <a:prstClr val="black"/>
                </a:solidFill>
              </a:rPr>
              <a:t>registry</a:t>
            </a:r>
            <a:r>
              <a:rPr lang="hu-HU" sz="2000" dirty="0">
                <a:solidFill>
                  <a:prstClr val="black"/>
                </a:solidFill>
              </a:rPr>
              <a:t> </a:t>
            </a:r>
            <a:r>
              <a:rPr lang="hu-HU" sz="2000" dirty="0" err="1">
                <a:solidFill>
                  <a:prstClr val="black"/>
                </a:solidFill>
              </a:rPr>
              <a:t>recognized</a:t>
            </a:r>
            <a:r>
              <a:rPr lang="hu-HU" sz="2000" dirty="0">
                <a:solidFill>
                  <a:prstClr val="black"/>
                </a:solidFill>
              </a:rPr>
              <a:t> </a:t>
            </a:r>
            <a:r>
              <a:rPr lang="hu-HU" sz="2000" dirty="0" err="1">
                <a:solidFill>
                  <a:prstClr val="black"/>
                </a:solidFill>
              </a:rPr>
              <a:t>by</a:t>
            </a:r>
            <a:r>
              <a:rPr lang="hu-HU" sz="2000" dirty="0">
                <a:solidFill>
                  <a:prstClr val="black"/>
                </a:solidFill>
              </a:rPr>
              <a:t> WHO and </a:t>
            </a:r>
            <a:r>
              <a:rPr lang="hu-HU" sz="2000" dirty="0" smtClean="0">
                <a:solidFill>
                  <a:prstClr val="black"/>
                </a:solidFill>
              </a:rPr>
              <a:t>ICMJE. </a:t>
            </a:r>
            <a:endParaRPr lang="hu-HU" sz="2000" dirty="0" smtClean="0">
              <a:solidFill>
                <a:prstClr val="black"/>
              </a:solidFill>
            </a:endParaRPr>
          </a:p>
          <a:p>
            <a:pPr marL="457200" indent="-457200" algn="just">
              <a:buFontTx/>
              <a:buAutoNum type="arabicPeriod"/>
            </a:pPr>
            <a:r>
              <a:rPr lang="hu-HU" sz="2000" b="1" dirty="0" err="1" smtClean="0">
                <a:solidFill>
                  <a:srgbClr val="C00000"/>
                </a:solidFill>
              </a:rPr>
              <a:t>Authorhip</a:t>
            </a:r>
            <a:r>
              <a:rPr lang="hu-HU" sz="2000" b="1" dirty="0" smtClean="0">
                <a:solidFill>
                  <a:srgbClr val="C00000"/>
                </a:solidFill>
              </a:rPr>
              <a:t> policy</a:t>
            </a:r>
            <a:r>
              <a:rPr lang="hu-HU" sz="2000" b="1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should</a:t>
            </a:r>
            <a:r>
              <a:rPr lang="hu-HU" sz="2000" dirty="0" smtClean="0">
                <a:solidFill>
                  <a:prstClr val="black"/>
                </a:solidFill>
              </a:rPr>
              <a:t> be </a:t>
            </a:r>
            <a:r>
              <a:rPr lang="hu-HU" sz="2000" dirty="0" err="1" smtClean="0">
                <a:solidFill>
                  <a:prstClr val="black"/>
                </a:solidFill>
              </a:rPr>
              <a:t>provided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in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advance</a:t>
            </a:r>
            <a:endParaRPr lang="hu-HU" sz="2000" dirty="0" smtClean="0">
              <a:solidFill>
                <a:prstClr val="black"/>
              </a:solidFill>
            </a:endParaRPr>
          </a:p>
          <a:p>
            <a:pPr marL="457200" indent="-457200" algn="just">
              <a:buFontTx/>
              <a:buAutoNum type="arabicPeriod"/>
            </a:pPr>
            <a:r>
              <a:rPr lang="en-US" sz="2000" dirty="0" smtClean="0">
                <a:solidFill>
                  <a:prstClr val="black"/>
                </a:solidFill>
              </a:rPr>
              <a:t>The stud</a:t>
            </a:r>
            <a:r>
              <a:rPr lang="hu-HU" sz="2000" dirty="0" err="1" smtClean="0">
                <a:solidFill>
                  <a:prstClr val="black"/>
                </a:solidFill>
              </a:rPr>
              <a:t>ies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have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to</a:t>
            </a:r>
            <a:r>
              <a:rPr lang="hu-HU" sz="2000" dirty="0" smtClean="0">
                <a:solidFill>
                  <a:prstClr val="black"/>
                </a:solidFill>
              </a:rPr>
              <a:t> be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open for all </a:t>
            </a:r>
            <a:r>
              <a:rPr lang="en-US" sz="2000" b="1" dirty="0" smtClean="0">
                <a:solidFill>
                  <a:srgbClr val="C00000"/>
                </a:solidFill>
              </a:rPr>
              <a:t>centers</a:t>
            </a:r>
            <a:r>
              <a:rPr lang="en-GB" sz="2000" b="1" dirty="0" smtClean="0">
                <a:solidFill>
                  <a:srgbClr val="C00000"/>
                </a:solidFill>
              </a:rPr>
              <a:t> </a:t>
            </a:r>
            <a:r>
              <a:rPr lang="en-GB" sz="2000" dirty="0">
                <a:solidFill>
                  <a:prstClr val="black"/>
                </a:solidFill>
              </a:rPr>
              <a:t>throughout the world</a:t>
            </a:r>
            <a:r>
              <a:rPr lang="en-GB" sz="2000" dirty="0" smtClean="0">
                <a:solidFill>
                  <a:prstClr val="black"/>
                </a:solidFill>
              </a:rPr>
              <a:t>.</a:t>
            </a:r>
            <a:endParaRPr lang="hu-HU" sz="2000" dirty="0" smtClean="0">
              <a:solidFill>
                <a:prstClr val="black"/>
              </a:solidFill>
            </a:endParaRPr>
          </a:p>
          <a:p>
            <a:pPr marL="457200" indent="-457200" algn="just"/>
            <a:r>
              <a:rPr lang="hu-HU" sz="2000" dirty="0" smtClean="0">
                <a:solidFill>
                  <a:prstClr val="black"/>
                </a:solidFill>
              </a:rPr>
              <a:t>5.</a:t>
            </a:r>
            <a:r>
              <a:rPr lang="hu-HU" sz="2000" b="1" dirty="0" smtClean="0">
                <a:solidFill>
                  <a:prstClr val="black"/>
                </a:solidFill>
              </a:rPr>
              <a:t> 	</a:t>
            </a:r>
            <a:r>
              <a:rPr lang="hu-HU" sz="2000" b="1" dirty="0" err="1" smtClean="0">
                <a:solidFill>
                  <a:srgbClr val="C00000"/>
                </a:solidFill>
              </a:rPr>
              <a:t>Electronic</a:t>
            </a:r>
            <a:r>
              <a:rPr lang="hu-HU" sz="2000" b="1" dirty="0" smtClean="0">
                <a:solidFill>
                  <a:srgbClr val="C00000"/>
                </a:solidFill>
              </a:rPr>
              <a:t> CRF </a:t>
            </a:r>
            <a:r>
              <a:rPr lang="hu-HU" sz="2000" dirty="0" smtClean="0">
                <a:solidFill>
                  <a:prstClr val="black"/>
                </a:solidFill>
              </a:rPr>
              <a:t>has </a:t>
            </a:r>
            <a:r>
              <a:rPr lang="hu-HU" sz="2000" dirty="0" err="1" smtClean="0">
                <a:solidFill>
                  <a:prstClr val="black"/>
                </a:solidFill>
              </a:rPr>
              <a:t>to</a:t>
            </a:r>
            <a:r>
              <a:rPr lang="hu-HU" sz="2000" dirty="0" smtClean="0">
                <a:solidFill>
                  <a:prstClr val="black"/>
                </a:solidFill>
              </a:rPr>
              <a:t> be </a:t>
            </a:r>
            <a:r>
              <a:rPr lang="hu-HU" sz="2000" dirty="0" err="1" smtClean="0">
                <a:solidFill>
                  <a:prstClr val="black"/>
                </a:solidFill>
              </a:rPr>
              <a:t>developed</a:t>
            </a:r>
            <a:r>
              <a:rPr lang="hu-HU" sz="2000" dirty="0" smtClean="0">
                <a:solidFill>
                  <a:prstClr val="black"/>
                </a:solidFill>
              </a:rPr>
              <a:t>.</a:t>
            </a:r>
            <a:endParaRPr lang="hu-HU" sz="2000" dirty="0" smtClean="0">
              <a:solidFill>
                <a:prstClr val="black"/>
              </a:solidFill>
            </a:endParaRPr>
          </a:p>
          <a:p>
            <a:pPr marL="457200" indent="-457200" algn="just">
              <a:buAutoNum type="arabicPeriod" startAt="6"/>
            </a:pPr>
            <a:r>
              <a:rPr lang="hu-HU" sz="2000" dirty="0" smtClean="0">
                <a:solidFill>
                  <a:prstClr val="black"/>
                </a:solidFill>
              </a:rPr>
              <a:t>T</a:t>
            </a:r>
            <a:r>
              <a:rPr lang="hu-HU" sz="2000" dirty="0" smtClean="0">
                <a:solidFill>
                  <a:prstClr val="black"/>
                </a:solidFill>
              </a:rPr>
              <a:t>he </a:t>
            </a:r>
            <a:r>
              <a:rPr lang="hu-HU" sz="2000" dirty="0" err="1" smtClean="0">
                <a:solidFill>
                  <a:prstClr val="black"/>
                </a:solidFill>
              </a:rPr>
              <a:t>study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should</a:t>
            </a:r>
            <a:r>
              <a:rPr lang="hu-HU" sz="2000" dirty="0" smtClean="0">
                <a:solidFill>
                  <a:prstClr val="black"/>
                </a:solidFill>
              </a:rPr>
              <a:t> be </a:t>
            </a:r>
            <a:r>
              <a:rPr lang="hu-HU" sz="2000" dirty="0" err="1" smtClean="0">
                <a:solidFill>
                  <a:prstClr val="black"/>
                </a:solidFill>
              </a:rPr>
              <a:t>sent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to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b="1" dirty="0" err="1" smtClean="0">
                <a:solidFill>
                  <a:srgbClr val="C00000"/>
                </a:solidFill>
              </a:rPr>
              <a:t>the</a:t>
            </a:r>
            <a:r>
              <a:rPr lang="hu-HU" sz="2000" b="1" dirty="0" smtClean="0">
                <a:solidFill>
                  <a:srgbClr val="C00000"/>
                </a:solidFill>
              </a:rPr>
              <a:t> </a:t>
            </a:r>
            <a:r>
              <a:rPr lang="hu-HU" sz="2000" b="1" dirty="0" smtClean="0">
                <a:solidFill>
                  <a:srgbClr val="C00000"/>
                </a:solidFill>
              </a:rPr>
              <a:t>IAP </a:t>
            </a:r>
            <a:r>
              <a:rPr lang="hu-HU" sz="2000" b="1" dirty="0" err="1" smtClean="0">
                <a:solidFill>
                  <a:srgbClr val="C00000"/>
                </a:solidFill>
              </a:rPr>
              <a:t>Scientific</a:t>
            </a:r>
            <a:r>
              <a:rPr lang="hu-HU" sz="2000" b="1" dirty="0" smtClean="0">
                <a:solidFill>
                  <a:srgbClr val="C00000"/>
                </a:solidFill>
              </a:rPr>
              <a:t> </a:t>
            </a:r>
            <a:r>
              <a:rPr lang="hu-HU" sz="2000" b="1" dirty="0" err="1" smtClean="0">
                <a:solidFill>
                  <a:srgbClr val="C00000"/>
                </a:solidFill>
              </a:rPr>
              <a:t>Committee</a:t>
            </a:r>
            <a:r>
              <a:rPr lang="hu-HU" sz="2000" b="1" dirty="0" smtClean="0">
                <a:solidFill>
                  <a:srgbClr val="C00000"/>
                </a:solidFill>
              </a:rPr>
              <a:t> </a:t>
            </a:r>
            <a:endParaRPr lang="hu-HU" sz="2000" b="1" dirty="0" smtClean="0">
              <a:solidFill>
                <a:srgbClr val="C00000"/>
              </a:solidFill>
            </a:endParaRPr>
          </a:p>
          <a:p>
            <a:pPr marL="457200" indent="-457200" algn="just">
              <a:buAutoNum type="arabicPeriod" startAt="6"/>
            </a:pPr>
            <a:r>
              <a:rPr lang="hu-HU" sz="2000" dirty="0" smtClean="0">
                <a:solidFill>
                  <a:prstClr val="black"/>
                </a:solidFill>
              </a:rPr>
              <a:t>The </a:t>
            </a:r>
            <a:r>
              <a:rPr lang="hu-HU" sz="2000" b="1" dirty="0">
                <a:solidFill>
                  <a:srgbClr val="C00000"/>
                </a:solidFill>
              </a:rPr>
              <a:t>TRIAL </a:t>
            </a:r>
            <a:r>
              <a:rPr lang="hu-HU" sz="2000" b="1" dirty="0" err="1" smtClean="0">
                <a:solidFill>
                  <a:srgbClr val="C00000"/>
                </a:solidFill>
              </a:rPr>
              <a:t>article</a:t>
            </a:r>
            <a:r>
              <a:rPr lang="hu-HU" sz="2000" b="1" dirty="0" smtClean="0">
                <a:solidFill>
                  <a:srgbClr val="C00000"/>
                </a:solidFill>
              </a:rPr>
              <a:t> </a:t>
            </a:r>
            <a:r>
              <a:rPr lang="hu-HU" sz="2000" b="1" dirty="0">
                <a:solidFill>
                  <a:srgbClr val="C00000"/>
                </a:solidFill>
              </a:rPr>
              <a:t>(</a:t>
            </a:r>
            <a:r>
              <a:rPr lang="hu-HU" sz="2000" b="1" dirty="0" err="1">
                <a:solidFill>
                  <a:srgbClr val="C00000"/>
                </a:solidFill>
              </a:rPr>
              <a:t>prestudy</a:t>
            </a:r>
            <a:r>
              <a:rPr lang="hu-HU" sz="2000" b="1" dirty="0">
                <a:solidFill>
                  <a:srgbClr val="C00000"/>
                </a:solidFill>
              </a:rPr>
              <a:t> </a:t>
            </a:r>
            <a:r>
              <a:rPr lang="hu-HU" sz="2000" b="1" dirty="0" err="1">
                <a:solidFill>
                  <a:srgbClr val="C00000"/>
                </a:solidFill>
              </a:rPr>
              <a:t>protocol</a:t>
            </a:r>
            <a:r>
              <a:rPr lang="hu-HU" sz="2000" b="1" dirty="0" smtClean="0">
                <a:solidFill>
                  <a:srgbClr val="C00000"/>
                </a:solidFill>
              </a:rPr>
              <a:t>) </a:t>
            </a:r>
            <a:r>
              <a:rPr lang="hu-HU" sz="2000" dirty="0" smtClean="0">
                <a:solidFill>
                  <a:prstClr val="black"/>
                </a:solidFill>
              </a:rPr>
              <a:t>has </a:t>
            </a:r>
            <a:r>
              <a:rPr lang="hu-HU" sz="2000" dirty="0" err="1" smtClean="0">
                <a:solidFill>
                  <a:prstClr val="black"/>
                </a:solidFill>
              </a:rPr>
              <a:t>to</a:t>
            </a:r>
            <a:r>
              <a:rPr lang="hu-HU" sz="2000" dirty="0" smtClean="0">
                <a:solidFill>
                  <a:prstClr val="black"/>
                </a:solidFill>
              </a:rPr>
              <a:t> be </a:t>
            </a:r>
            <a:r>
              <a:rPr lang="hu-HU" sz="2000" dirty="0" err="1" smtClean="0">
                <a:solidFill>
                  <a:prstClr val="black"/>
                </a:solidFill>
              </a:rPr>
              <a:t>published</a:t>
            </a:r>
            <a:endParaRPr lang="hu-HU" sz="2000" dirty="0">
              <a:solidFill>
                <a:prstClr val="black"/>
              </a:solidFill>
            </a:endParaRPr>
          </a:p>
          <a:p>
            <a:pPr marL="457200" indent="-457200" algn="just">
              <a:buFontTx/>
              <a:buAutoNum type="arabicPeriod"/>
            </a:pPr>
            <a:endParaRPr lang="hu-HU" sz="2000" dirty="0" smtClean="0">
              <a:solidFill>
                <a:prstClr val="black"/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768375" y="5719539"/>
            <a:ext cx="8132761" cy="58477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DO THAT FOR ALL STUDIES</a:t>
            </a:r>
            <a:endParaRPr lang="hu-HU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926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779463" y="1268413"/>
            <a:ext cx="75374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5"/>
          <p:cNvSpPr txBox="1"/>
          <p:nvPr/>
        </p:nvSpPr>
        <p:spPr>
          <a:xfrm>
            <a:off x="1547813" y="6457950"/>
            <a:ext cx="6529387" cy="3556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Hungarian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Pancreatic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Study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Group – Magyar Hasnyálmirigy Munkacsoport</a:t>
            </a:r>
            <a:endParaRPr lang="hu-HU" sz="1200" dirty="0">
              <a:ea typeface="Calibri"/>
              <a:cs typeface="Times New Roman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336675" y="38100"/>
            <a:ext cx="7575550" cy="6826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Hungarian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&amp; 2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Eastern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Central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European </a:t>
            </a:r>
            <a:endParaRPr lang="hu-HU" sz="1000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Pancreatic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endParaRPr lang="hu-HU" sz="16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2740117" y="686917"/>
            <a:ext cx="405950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PROSPECTIVE CLINICAL TRIALS</a:t>
            </a:r>
            <a:endParaRPr lang="hu-HU" sz="2400" b="1" cap="all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083" name="Kép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61925"/>
            <a:ext cx="123825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64" y="1341154"/>
            <a:ext cx="8546654" cy="4805147"/>
          </a:xfrm>
          <a:prstGeom prst="rect">
            <a:avLst/>
          </a:prstGeom>
        </p:spPr>
      </p:pic>
      <p:sp>
        <p:nvSpPr>
          <p:cNvPr id="9" name="Jobbra nyíl 8"/>
          <p:cNvSpPr/>
          <p:nvPr/>
        </p:nvSpPr>
        <p:spPr>
          <a:xfrm rot="10800000">
            <a:off x="4932040" y="2420888"/>
            <a:ext cx="766893" cy="385234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10" name="Jobbra nyíl 9"/>
          <p:cNvSpPr/>
          <p:nvPr/>
        </p:nvSpPr>
        <p:spPr>
          <a:xfrm rot="8794616">
            <a:off x="4519607" y="4021640"/>
            <a:ext cx="766893" cy="385234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11" name="Jobbra nyíl 10"/>
          <p:cNvSpPr/>
          <p:nvPr/>
        </p:nvSpPr>
        <p:spPr>
          <a:xfrm rot="8794616">
            <a:off x="4945738" y="4234286"/>
            <a:ext cx="766893" cy="385234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12" name="Jobbra nyíl 11"/>
          <p:cNvSpPr/>
          <p:nvPr/>
        </p:nvSpPr>
        <p:spPr>
          <a:xfrm rot="8794616">
            <a:off x="5260595" y="4446932"/>
            <a:ext cx="766893" cy="385234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14" name="Jobbra nyíl 13"/>
          <p:cNvSpPr/>
          <p:nvPr/>
        </p:nvSpPr>
        <p:spPr>
          <a:xfrm rot="8794616">
            <a:off x="7112807" y="5015401"/>
            <a:ext cx="766893" cy="385234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3201" y="2234441"/>
            <a:ext cx="2777048" cy="1922891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16" name="Jobbra nyíl 15"/>
          <p:cNvSpPr/>
          <p:nvPr/>
        </p:nvSpPr>
        <p:spPr>
          <a:xfrm rot="8794616">
            <a:off x="5480980" y="4654086"/>
            <a:ext cx="766893" cy="385234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66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779463" y="1268413"/>
            <a:ext cx="75374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5"/>
          <p:cNvSpPr txBox="1"/>
          <p:nvPr/>
        </p:nvSpPr>
        <p:spPr>
          <a:xfrm>
            <a:off x="1547813" y="6457950"/>
            <a:ext cx="6529387" cy="3556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Hungarian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Pancreatic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Study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Group – Magyar Hasnyálmirigy Munkacsoport</a:t>
            </a:r>
            <a:endParaRPr lang="hu-HU" sz="1200" dirty="0">
              <a:ea typeface="Calibri"/>
              <a:cs typeface="Times New Roman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336675" y="38100"/>
            <a:ext cx="7575550" cy="6826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Hungarian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&amp; 2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Eastern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Central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European </a:t>
            </a:r>
            <a:endParaRPr lang="hu-HU" sz="1000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Pancreatic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endParaRPr lang="hu-HU" sz="16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2740117" y="686917"/>
            <a:ext cx="405950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PROSPECTIVE CLINICAL TRIALS</a:t>
            </a:r>
            <a:endParaRPr lang="hu-HU" sz="2400" b="1" cap="all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083" name="Kép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61925"/>
            <a:ext cx="123825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azetta 21"/>
          <p:cNvSpPr>
            <a:spLocks/>
          </p:cNvSpPr>
          <p:nvPr/>
        </p:nvSpPr>
        <p:spPr>
          <a:xfrm>
            <a:off x="371214" y="3764052"/>
            <a:ext cx="1800225" cy="744537"/>
          </a:xfrm>
          <a:prstGeom prst="bevel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25" name="Szövegdoboz 21"/>
          <p:cNvSpPr txBox="1">
            <a:spLocks/>
          </p:cNvSpPr>
          <p:nvPr/>
        </p:nvSpPr>
        <p:spPr>
          <a:xfrm>
            <a:off x="412324" y="3718266"/>
            <a:ext cx="1944687" cy="97313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en-GB" sz="4000" dirty="0">
                <a:solidFill>
                  <a:srgbClr val="FFFFFF"/>
                </a:solidFill>
                <a:latin typeface="Arial Black"/>
                <a:ea typeface="Calibri"/>
                <a:cs typeface="Times New Roman"/>
              </a:rPr>
              <a:t>EASY</a:t>
            </a:r>
            <a:endParaRPr lang="en-GB" sz="1200" dirty="0">
              <a:ea typeface="Calibri"/>
              <a:cs typeface="Times New Roman"/>
            </a:endParaRPr>
          </a:p>
        </p:txBody>
      </p:sp>
      <p:sp>
        <p:nvSpPr>
          <p:cNvPr id="27" name="Fazetta 26"/>
          <p:cNvSpPr>
            <a:spLocks/>
          </p:cNvSpPr>
          <p:nvPr/>
        </p:nvSpPr>
        <p:spPr>
          <a:xfrm>
            <a:off x="1698352" y="5419058"/>
            <a:ext cx="3159068" cy="744537"/>
          </a:xfrm>
          <a:prstGeom prst="beve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28" name="Szövegdoboz 21"/>
          <p:cNvSpPr txBox="1">
            <a:spLocks/>
          </p:cNvSpPr>
          <p:nvPr/>
        </p:nvSpPr>
        <p:spPr>
          <a:xfrm>
            <a:off x="1907704" y="5413631"/>
            <a:ext cx="3028703" cy="97313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hu-HU" sz="4000" dirty="0" smtClean="0">
                <a:solidFill>
                  <a:srgbClr val="FFFFFF"/>
                </a:solidFill>
                <a:latin typeface="Arial Black"/>
                <a:ea typeface="Calibri"/>
                <a:cs typeface="Times New Roman"/>
              </a:rPr>
              <a:t>PREPAST</a:t>
            </a:r>
            <a:endParaRPr lang="en-GB" sz="1200" dirty="0">
              <a:ea typeface="Calibri"/>
              <a:cs typeface="Times New Roman"/>
            </a:endParaRPr>
          </a:p>
        </p:txBody>
      </p:sp>
      <p:pic>
        <p:nvPicPr>
          <p:cNvPr id="31" name="Kép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1" y="1844476"/>
            <a:ext cx="1434592" cy="1309845"/>
          </a:xfrm>
          <a:prstGeom prst="rect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617" y="3383075"/>
            <a:ext cx="1440160" cy="1327337"/>
          </a:xfrm>
          <a:prstGeom prst="rect">
            <a:avLst/>
          </a:prstGeom>
        </p:spPr>
      </p:pic>
      <p:sp>
        <p:nvSpPr>
          <p:cNvPr id="34" name="Szövegdoboz 33"/>
          <p:cNvSpPr txBox="1"/>
          <p:nvPr/>
        </p:nvSpPr>
        <p:spPr>
          <a:xfrm>
            <a:off x="2109841" y="4831189"/>
            <a:ext cx="273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ZSOLT DUBRAVCSIK </a:t>
            </a:r>
          </a:p>
        </p:txBody>
      </p:sp>
      <p:sp>
        <p:nvSpPr>
          <p:cNvPr id="35" name="Szövegdoboz 34"/>
          <p:cNvSpPr txBox="1"/>
          <p:nvPr/>
        </p:nvSpPr>
        <p:spPr>
          <a:xfrm>
            <a:off x="346134" y="3200505"/>
            <a:ext cx="2002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chemeClr val="accent1">
                    <a:lumMod val="75000"/>
                  </a:schemeClr>
                </a:solidFill>
              </a:rPr>
              <a:t>ISTVÁN HRITZ </a:t>
            </a:r>
          </a:p>
        </p:txBody>
      </p:sp>
      <p:sp>
        <p:nvSpPr>
          <p:cNvPr id="36" name="Fazetta 35"/>
          <p:cNvSpPr>
            <a:spLocks/>
          </p:cNvSpPr>
          <p:nvPr/>
        </p:nvSpPr>
        <p:spPr>
          <a:xfrm>
            <a:off x="4127138" y="3752876"/>
            <a:ext cx="2470150" cy="744537"/>
          </a:xfrm>
          <a:prstGeom prst="bevel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37" name="Szövegdoboz 21"/>
          <p:cNvSpPr txBox="1">
            <a:spLocks/>
          </p:cNvSpPr>
          <p:nvPr/>
        </p:nvSpPr>
        <p:spPr>
          <a:xfrm>
            <a:off x="4358824" y="3744068"/>
            <a:ext cx="2519363" cy="97313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hu-HU" sz="4000" dirty="0">
                <a:solidFill>
                  <a:srgbClr val="FFFFFF"/>
                </a:solidFill>
                <a:latin typeface="Arial Black"/>
                <a:ea typeface="Calibri"/>
                <a:cs typeface="Times New Roman"/>
              </a:rPr>
              <a:t>APPLE</a:t>
            </a:r>
            <a:endParaRPr lang="en-GB" sz="1200" dirty="0">
              <a:ea typeface="Calibri"/>
              <a:cs typeface="Times New Roman"/>
            </a:endParaRPr>
          </a:p>
        </p:txBody>
      </p:sp>
      <p:pic>
        <p:nvPicPr>
          <p:cNvPr id="38" name="Kép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56871"/>
            <a:ext cx="1976766" cy="1713197"/>
          </a:xfrm>
          <a:prstGeom prst="rect">
            <a:avLst/>
          </a:prstGeom>
        </p:spPr>
      </p:pic>
      <p:sp>
        <p:nvSpPr>
          <p:cNvPr id="39" name="Szövegdoboz 38"/>
          <p:cNvSpPr txBox="1"/>
          <p:nvPr/>
        </p:nvSpPr>
        <p:spPr>
          <a:xfrm>
            <a:off x="4049872" y="3209757"/>
            <a:ext cx="2835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3300"/>
                </a:solidFill>
              </a:rPr>
              <a:t>ANDREA PÁRNICZKY </a:t>
            </a:r>
          </a:p>
        </p:txBody>
      </p:sp>
      <p:sp>
        <p:nvSpPr>
          <p:cNvPr id="40" name="Fazetta 39"/>
          <p:cNvSpPr>
            <a:spLocks/>
          </p:cNvSpPr>
          <p:nvPr/>
        </p:nvSpPr>
        <p:spPr>
          <a:xfrm>
            <a:off x="5909864" y="5376281"/>
            <a:ext cx="3085454" cy="744537"/>
          </a:xfrm>
          <a:prstGeom prst="beve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41" name="Szövegdoboz 21"/>
          <p:cNvSpPr txBox="1">
            <a:spLocks/>
          </p:cNvSpPr>
          <p:nvPr/>
        </p:nvSpPr>
        <p:spPr>
          <a:xfrm>
            <a:off x="6078654" y="5413631"/>
            <a:ext cx="2916663" cy="97313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hu-HU" sz="3200" dirty="0" smtClean="0">
                <a:solidFill>
                  <a:srgbClr val="FFFFFF"/>
                </a:solidFill>
                <a:latin typeface="Arial Black"/>
                <a:ea typeface="Calibri"/>
                <a:cs typeface="Times New Roman"/>
              </a:rPr>
              <a:t>PINEAPPLE</a:t>
            </a:r>
            <a:endParaRPr lang="en-GB" sz="1050" dirty="0">
              <a:ea typeface="Calibri"/>
              <a:cs typeface="Times New Roman"/>
            </a:endParaRPr>
          </a:p>
        </p:txBody>
      </p:sp>
      <p:sp>
        <p:nvSpPr>
          <p:cNvPr id="42" name="Szövegdoboz 41"/>
          <p:cNvSpPr txBox="1"/>
          <p:nvPr/>
        </p:nvSpPr>
        <p:spPr>
          <a:xfrm>
            <a:off x="6012160" y="4824196"/>
            <a:ext cx="2972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chemeClr val="accent6">
                    <a:lumMod val="75000"/>
                  </a:schemeClr>
                </a:solidFill>
              </a:rPr>
              <a:t>DÓRA MOSZTBACHER</a:t>
            </a:r>
            <a:endParaRPr lang="hu-H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3" name="Kép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184" y="3123649"/>
            <a:ext cx="1760811" cy="15677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65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779463" y="1268413"/>
            <a:ext cx="75374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5"/>
          <p:cNvSpPr txBox="1"/>
          <p:nvPr/>
        </p:nvSpPr>
        <p:spPr>
          <a:xfrm>
            <a:off x="1547813" y="6457950"/>
            <a:ext cx="6529387" cy="3556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Hungarian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Pancreatic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Study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Group – Magyar Hasnyálmirigy Munkacsoport</a:t>
            </a:r>
            <a:endParaRPr lang="hu-HU" sz="1200" dirty="0">
              <a:ea typeface="Calibri"/>
              <a:cs typeface="Times New Roman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336675" y="38100"/>
            <a:ext cx="7575550" cy="6826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Hungarian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&amp; 2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Eastern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Central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European </a:t>
            </a:r>
            <a:endParaRPr lang="hu-HU" sz="1000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Pancreatic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endParaRPr lang="hu-HU" sz="16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2740117" y="686917"/>
            <a:ext cx="405950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PROSPECTIVE CLINICAL TRIALS</a:t>
            </a:r>
            <a:endParaRPr lang="hu-HU" sz="2400" b="1" cap="all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083" name="Kép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61925"/>
            <a:ext cx="123825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353" y="2200952"/>
            <a:ext cx="5913035" cy="3324459"/>
          </a:xfrm>
          <a:prstGeom prst="rect">
            <a:avLst/>
          </a:prstGeom>
        </p:spPr>
      </p:pic>
      <p:sp>
        <p:nvSpPr>
          <p:cNvPr id="9" name="Jobbra nyíl 8"/>
          <p:cNvSpPr/>
          <p:nvPr/>
        </p:nvSpPr>
        <p:spPr>
          <a:xfrm>
            <a:off x="1597329" y="4002494"/>
            <a:ext cx="934283" cy="28192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40891" y="3794338"/>
            <a:ext cx="1295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err="1" smtClean="0">
                <a:solidFill>
                  <a:schemeClr val="tx2"/>
                </a:solidFill>
              </a:rPr>
              <a:t>Prospective</a:t>
            </a:r>
            <a:endParaRPr lang="hu-HU" b="1" dirty="0" smtClean="0">
              <a:solidFill>
                <a:schemeClr val="tx2"/>
              </a:solidFill>
            </a:endParaRPr>
          </a:p>
          <a:p>
            <a:pPr algn="ctr"/>
            <a:r>
              <a:rPr lang="hu-HU" b="1" dirty="0" err="1" smtClean="0">
                <a:solidFill>
                  <a:schemeClr val="tx2"/>
                </a:solidFill>
              </a:rPr>
              <a:t>trials</a:t>
            </a:r>
            <a:endParaRPr lang="en-GB" b="1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960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779463" y="1268413"/>
            <a:ext cx="75374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5"/>
          <p:cNvSpPr txBox="1"/>
          <p:nvPr/>
        </p:nvSpPr>
        <p:spPr>
          <a:xfrm>
            <a:off x="1547813" y="6457950"/>
            <a:ext cx="6529387" cy="3556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Hungarian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Pancreatic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Study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Group – Magyar Hasnyálmirigy Munkacsoport</a:t>
            </a:r>
            <a:endParaRPr lang="hu-HU" sz="1200" dirty="0">
              <a:ea typeface="Calibri"/>
              <a:cs typeface="Times New Roman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336675" y="38100"/>
            <a:ext cx="7575550" cy="6826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Hungarian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&amp; 2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Eastern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Central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European </a:t>
            </a:r>
            <a:endParaRPr lang="hu-HU" sz="1000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Pancreatic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endParaRPr lang="hu-HU" sz="16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2740117" y="686917"/>
            <a:ext cx="405950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PROSPECTIVE CLINICAL TRIALS</a:t>
            </a:r>
            <a:endParaRPr lang="hu-HU" sz="2400" b="1" cap="all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083" name="Kép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61925"/>
            <a:ext cx="123825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20" y="2335110"/>
            <a:ext cx="7818211" cy="4395597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737728" y="1478770"/>
            <a:ext cx="595883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rgbClr val="1F497D">
                    <a:lumMod val="75000"/>
                  </a:srgbClr>
                </a:solidFill>
              </a:rPr>
              <a:t>QUALITY CONTROL</a:t>
            </a:r>
          </a:p>
        </p:txBody>
      </p:sp>
      <p:sp>
        <p:nvSpPr>
          <p:cNvPr id="10" name="Ellipszis 9"/>
          <p:cNvSpPr/>
          <p:nvPr/>
        </p:nvSpPr>
        <p:spPr>
          <a:xfrm>
            <a:off x="4958045" y="3246551"/>
            <a:ext cx="1422280" cy="12827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281695" y="4739260"/>
            <a:ext cx="6352172" cy="369332"/>
          </a:xfrm>
          <a:prstGeom prst="rect">
            <a:avLst/>
          </a:prstGeom>
          <a:solidFill>
            <a:srgbClr val="00B050"/>
          </a:solidFill>
          <a:ln w="38100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prstClr val="white"/>
                </a:solidFill>
              </a:rPr>
              <a:t>LOCAL ADMINISTRATOR (CLINICAL RESEARCH OFFICER)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1281695" y="5274283"/>
            <a:ext cx="6352172" cy="369332"/>
          </a:xfrm>
          <a:prstGeom prst="rect">
            <a:avLst/>
          </a:prstGeom>
          <a:solidFill>
            <a:srgbClr val="00B050"/>
          </a:solidFill>
          <a:ln w="38100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prstClr val="white"/>
                </a:solidFill>
              </a:rPr>
              <a:t>LOCAL SUPERVISOR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1281695" y="5809306"/>
            <a:ext cx="6352172" cy="369332"/>
          </a:xfrm>
          <a:prstGeom prst="rect">
            <a:avLst/>
          </a:prstGeom>
          <a:solidFill>
            <a:srgbClr val="00B050"/>
          </a:solidFill>
          <a:ln w="38100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prstClr val="white"/>
                </a:solidFill>
              </a:rPr>
              <a:t>REGISTRY ADMINISTRATOR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1281695" y="6361375"/>
            <a:ext cx="6352172" cy="369332"/>
          </a:xfrm>
          <a:prstGeom prst="rect">
            <a:avLst/>
          </a:prstGeom>
          <a:solidFill>
            <a:srgbClr val="00B050"/>
          </a:solidFill>
          <a:ln w="38100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prstClr val="white"/>
                </a:solidFill>
              </a:rPr>
              <a:t>REGISTRY PI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386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779463" y="1268413"/>
            <a:ext cx="75374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5"/>
          <p:cNvSpPr txBox="1"/>
          <p:nvPr/>
        </p:nvSpPr>
        <p:spPr>
          <a:xfrm>
            <a:off x="1547813" y="6457950"/>
            <a:ext cx="6529387" cy="3556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Hungarian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Pancreatic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Study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Group – Magyar Hasnyálmirigy Munkacsoport</a:t>
            </a:r>
            <a:endParaRPr lang="hu-HU" sz="1200" dirty="0">
              <a:ea typeface="Calibri"/>
              <a:cs typeface="Times New Roman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336675" y="38100"/>
            <a:ext cx="7575550" cy="6826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Hungarian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&amp; 2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Eastern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Central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European </a:t>
            </a:r>
            <a:endParaRPr lang="hu-HU" sz="1000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Pancreatic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endParaRPr lang="hu-HU" sz="16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2740117" y="686917"/>
            <a:ext cx="405950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cap="all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PROSPECTIVE CLINICAL TRIALS</a:t>
            </a:r>
            <a:endParaRPr lang="hu-HU" sz="2400" b="1" cap="all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083" name="Kép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61925"/>
            <a:ext cx="123825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2051720" y="3104567"/>
            <a:ext cx="3552425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1F497D">
                    <a:lumMod val="75000"/>
                  </a:srgbClr>
                </a:solidFill>
              </a:rPr>
              <a:t>CENTRAL OFFICE </a:t>
            </a:r>
          </a:p>
          <a:p>
            <a:pPr algn="ctr"/>
            <a:r>
              <a:rPr lang="hu-HU" sz="2400" b="1" dirty="0" smtClean="0">
                <a:solidFill>
                  <a:srgbClr val="1F497D">
                    <a:lumMod val="75000"/>
                  </a:srgbClr>
                </a:solidFill>
              </a:rPr>
              <a:t>FOR CLINICAL TRIALS</a:t>
            </a:r>
          </a:p>
          <a:p>
            <a:pPr algn="ctr"/>
            <a:r>
              <a:rPr lang="hu-HU" sz="2400" b="1" u="sng" dirty="0" err="1" smtClean="0">
                <a:solidFill>
                  <a:srgbClr val="1F497D">
                    <a:lumMod val="75000"/>
                  </a:srgbClr>
                </a:solidFill>
              </a:rPr>
              <a:t>Leader</a:t>
            </a:r>
            <a:r>
              <a:rPr lang="hu-HU" sz="2400" b="1" u="sng" dirty="0" smtClean="0">
                <a:solidFill>
                  <a:srgbClr val="1F497D">
                    <a:lumMod val="75000"/>
                  </a:srgbClr>
                </a:solidFill>
              </a:rPr>
              <a:t>:</a:t>
            </a:r>
          </a:p>
          <a:p>
            <a:pPr algn="ctr"/>
            <a:r>
              <a:rPr lang="hu-HU" sz="2400" b="1" dirty="0" smtClean="0">
                <a:solidFill>
                  <a:srgbClr val="1F497D">
                    <a:lumMod val="75000"/>
                  </a:srgbClr>
                </a:solidFill>
              </a:rPr>
              <a:t>ANDREA SZERNTESI</a:t>
            </a:r>
            <a:endParaRPr lang="hu-HU" sz="24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9" name="Jobbra nyíl 8"/>
          <p:cNvSpPr/>
          <p:nvPr/>
        </p:nvSpPr>
        <p:spPr>
          <a:xfrm rot="2679870">
            <a:off x="1273370" y="3240093"/>
            <a:ext cx="1074672" cy="411720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76" y="1505376"/>
            <a:ext cx="1300012" cy="153637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471903" y="3041754"/>
            <a:ext cx="553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chemeClr val="tx2">
                    <a:lumMod val="75000"/>
                  </a:schemeClr>
                </a:solidFill>
              </a:rPr>
              <a:t>PI</a:t>
            </a:r>
            <a:endParaRPr lang="en-GB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4" y="3690004"/>
            <a:ext cx="1300012" cy="1536378"/>
          </a:xfrm>
          <a:prstGeom prst="rect">
            <a:avLst/>
          </a:prstGeom>
        </p:spPr>
      </p:pic>
      <p:sp>
        <p:nvSpPr>
          <p:cNvPr id="15" name="Szövegdoboz 14"/>
          <p:cNvSpPr txBox="1"/>
          <p:nvPr/>
        </p:nvSpPr>
        <p:spPr>
          <a:xfrm>
            <a:off x="414521" y="5226382"/>
            <a:ext cx="679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chemeClr val="tx2">
                    <a:lumMod val="75000"/>
                  </a:schemeClr>
                </a:solidFill>
              </a:rPr>
              <a:t>PA</a:t>
            </a:r>
            <a:endParaRPr lang="en-GB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Jobbra nyíl 15"/>
          <p:cNvSpPr/>
          <p:nvPr/>
        </p:nvSpPr>
        <p:spPr>
          <a:xfrm rot="19493644">
            <a:off x="1273369" y="4362884"/>
            <a:ext cx="1074672" cy="411720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17" name="TextBox 3"/>
          <p:cNvSpPr txBox="1"/>
          <p:nvPr/>
        </p:nvSpPr>
        <p:spPr>
          <a:xfrm>
            <a:off x="5604145" y="3154483"/>
            <a:ext cx="35524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AutoNum type="arabicPeriod"/>
            </a:pPr>
            <a:r>
              <a:rPr lang="en-GB" sz="2000" b="1" dirty="0" smtClean="0">
                <a:solidFill>
                  <a:srgbClr val="C00000"/>
                </a:solidFill>
              </a:rPr>
              <a:t>ethical approval</a:t>
            </a:r>
            <a:endParaRPr lang="hu-HU" sz="2000" b="1" dirty="0" smtClean="0">
              <a:solidFill>
                <a:srgbClr val="C00000"/>
              </a:solidFill>
            </a:endParaRPr>
          </a:p>
          <a:p>
            <a:pPr marL="457200" indent="-457200" algn="just">
              <a:buFontTx/>
              <a:buAutoNum type="arabicPeriod"/>
            </a:pPr>
            <a:r>
              <a:rPr lang="hu-HU" sz="2000" b="1" dirty="0" err="1" smtClean="0">
                <a:solidFill>
                  <a:srgbClr val="C00000"/>
                </a:solidFill>
              </a:rPr>
              <a:t>registation</a:t>
            </a:r>
            <a:r>
              <a:rPr lang="hu-HU" sz="2000" b="1" dirty="0" smtClean="0">
                <a:solidFill>
                  <a:srgbClr val="C00000"/>
                </a:solidFill>
              </a:rPr>
              <a:t> </a:t>
            </a:r>
            <a:r>
              <a:rPr lang="hu-HU" sz="2000" b="1" dirty="0" err="1">
                <a:solidFill>
                  <a:srgbClr val="C00000"/>
                </a:solidFill>
              </a:rPr>
              <a:t>at</a:t>
            </a:r>
            <a:r>
              <a:rPr lang="hu-HU" sz="2000" b="1" dirty="0">
                <a:solidFill>
                  <a:srgbClr val="C00000"/>
                </a:solidFill>
              </a:rPr>
              <a:t> </a:t>
            </a:r>
            <a:r>
              <a:rPr lang="hu-HU" sz="2000" b="1" dirty="0" smtClean="0">
                <a:solidFill>
                  <a:srgbClr val="C00000"/>
                </a:solidFill>
              </a:rPr>
              <a:t>ISRCTN </a:t>
            </a:r>
          </a:p>
          <a:p>
            <a:pPr marL="457200" indent="-457200" algn="just">
              <a:buFontTx/>
              <a:buAutoNum type="arabicPeriod"/>
            </a:pPr>
            <a:r>
              <a:rPr lang="hu-HU" sz="2000" b="1" dirty="0" err="1" smtClean="0">
                <a:solidFill>
                  <a:srgbClr val="C00000"/>
                </a:solidFill>
              </a:rPr>
              <a:t>electronic</a:t>
            </a:r>
            <a:r>
              <a:rPr lang="hu-HU" sz="2000" b="1" dirty="0" smtClean="0">
                <a:solidFill>
                  <a:srgbClr val="C00000"/>
                </a:solidFill>
              </a:rPr>
              <a:t> CRF</a:t>
            </a:r>
          </a:p>
          <a:p>
            <a:pPr marL="457200" indent="-457200" algn="just">
              <a:buFontTx/>
              <a:buAutoNum type="arabicPeriod"/>
            </a:pPr>
            <a:r>
              <a:rPr lang="hu-HU" sz="2000" b="1" dirty="0" smtClean="0">
                <a:solidFill>
                  <a:srgbClr val="C00000"/>
                </a:solidFill>
              </a:rPr>
              <a:t>IAP </a:t>
            </a:r>
            <a:r>
              <a:rPr lang="hu-HU" sz="2000" b="1" dirty="0" err="1" smtClean="0">
                <a:solidFill>
                  <a:srgbClr val="C00000"/>
                </a:solidFill>
              </a:rPr>
              <a:t>Scientific</a:t>
            </a:r>
            <a:r>
              <a:rPr lang="hu-HU" sz="2000" b="1" dirty="0" smtClean="0">
                <a:solidFill>
                  <a:srgbClr val="C00000"/>
                </a:solidFill>
              </a:rPr>
              <a:t> </a:t>
            </a:r>
            <a:r>
              <a:rPr lang="hu-HU" sz="2000" b="1" dirty="0" err="1" smtClean="0">
                <a:solidFill>
                  <a:srgbClr val="C00000"/>
                </a:solidFill>
              </a:rPr>
              <a:t>Committee</a:t>
            </a:r>
            <a:r>
              <a:rPr lang="hu-HU" sz="2000" b="1" dirty="0" smtClean="0">
                <a:solidFill>
                  <a:srgbClr val="C00000"/>
                </a:solidFill>
              </a:rPr>
              <a:t> </a:t>
            </a:r>
            <a:endParaRPr lang="hu-HU" sz="2000" b="1" dirty="0" smtClean="0">
              <a:solidFill>
                <a:srgbClr val="C00000"/>
              </a:solidFill>
            </a:endParaRPr>
          </a:p>
          <a:p>
            <a:pPr marL="457200" indent="-457200" algn="just">
              <a:buFontTx/>
              <a:buAutoNum type="arabicPeriod"/>
            </a:pPr>
            <a:endParaRPr lang="hu-HU" sz="2000" dirty="0" smtClean="0">
              <a:solidFill>
                <a:prstClr val="black"/>
              </a:solidFill>
            </a:endParaRPr>
          </a:p>
        </p:txBody>
      </p:sp>
      <p:sp>
        <p:nvSpPr>
          <p:cNvPr id="18" name="Jobbra nyíl 17"/>
          <p:cNvSpPr/>
          <p:nvPr/>
        </p:nvSpPr>
        <p:spPr>
          <a:xfrm rot="5400000">
            <a:off x="6091237" y="4828502"/>
            <a:ext cx="657639" cy="13812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19" name="Jobbra nyíl 18"/>
          <p:cNvSpPr/>
          <p:nvPr/>
        </p:nvSpPr>
        <p:spPr>
          <a:xfrm rot="5400000">
            <a:off x="6401745" y="4828504"/>
            <a:ext cx="657639" cy="13812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20" name="Jobbra nyíl 19"/>
          <p:cNvSpPr/>
          <p:nvPr/>
        </p:nvSpPr>
        <p:spPr>
          <a:xfrm rot="5400000">
            <a:off x="6760513" y="4828502"/>
            <a:ext cx="657639" cy="13812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21" name="Jobbra nyíl 20"/>
          <p:cNvSpPr/>
          <p:nvPr/>
        </p:nvSpPr>
        <p:spPr>
          <a:xfrm rot="5400000">
            <a:off x="7076750" y="4839389"/>
            <a:ext cx="657639" cy="13812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9635" y="5399024"/>
            <a:ext cx="1238890" cy="1113433"/>
          </a:xfrm>
          <a:prstGeom prst="rect">
            <a:avLst/>
          </a:prstGeom>
        </p:spPr>
      </p:pic>
      <p:sp>
        <p:nvSpPr>
          <p:cNvPr id="22" name="Jobbra nyíl 21"/>
          <p:cNvSpPr/>
          <p:nvPr/>
        </p:nvSpPr>
        <p:spPr>
          <a:xfrm rot="12334528">
            <a:off x="5522013" y="5924170"/>
            <a:ext cx="657639" cy="13812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23" name="Jobbra nyíl 22"/>
          <p:cNvSpPr/>
          <p:nvPr/>
        </p:nvSpPr>
        <p:spPr>
          <a:xfrm rot="12334528">
            <a:off x="5601740" y="5705966"/>
            <a:ext cx="657639" cy="13812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24" name="Jobbra nyíl 23"/>
          <p:cNvSpPr/>
          <p:nvPr/>
        </p:nvSpPr>
        <p:spPr>
          <a:xfrm rot="12334528">
            <a:off x="5683996" y="5445492"/>
            <a:ext cx="657639" cy="13812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3593" y="5162451"/>
            <a:ext cx="1796838" cy="901253"/>
          </a:xfrm>
          <a:prstGeom prst="rect">
            <a:avLst/>
          </a:prstGeom>
          <a:ln w="50800">
            <a:solidFill>
              <a:schemeClr val="tx2">
                <a:lumMod val="75000"/>
              </a:schemeClr>
            </a:solidFill>
          </a:ln>
        </p:spPr>
      </p:pic>
      <p:sp>
        <p:nvSpPr>
          <p:cNvPr id="27" name="Jobbra nyíl 26"/>
          <p:cNvSpPr/>
          <p:nvPr/>
        </p:nvSpPr>
        <p:spPr>
          <a:xfrm rot="16200000">
            <a:off x="4178788" y="4865638"/>
            <a:ext cx="657639" cy="13812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29" name="Jobbra nyíl 28"/>
          <p:cNvSpPr/>
          <p:nvPr/>
        </p:nvSpPr>
        <p:spPr>
          <a:xfrm rot="8731306">
            <a:off x="1461044" y="4686707"/>
            <a:ext cx="1074672" cy="411720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30" name="Jobbra nyíl 29"/>
          <p:cNvSpPr/>
          <p:nvPr/>
        </p:nvSpPr>
        <p:spPr>
          <a:xfrm rot="13401181">
            <a:off x="1573463" y="2862573"/>
            <a:ext cx="1074672" cy="411720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2481012" y="1528887"/>
            <a:ext cx="5958838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1F497D">
                    <a:lumMod val="75000"/>
                  </a:srgbClr>
                </a:solidFill>
              </a:rPr>
              <a:t>PLEASE COME UP WITH TRIALS!</a:t>
            </a:r>
            <a:endParaRPr lang="hu-HU" sz="3600" b="1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606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4" grpId="0"/>
      <p:bldP spid="15" grpId="0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/>
          <p:cNvSpPr txBox="1"/>
          <p:nvPr/>
        </p:nvSpPr>
        <p:spPr>
          <a:xfrm>
            <a:off x="1887116" y="1772816"/>
            <a:ext cx="5204438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sng">
            <a:solidFill>
              <a:schemeClr val="bg2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0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Thank</a:t>
            </a:r>
            <a:r>
              <a:rPr lang="hu-HU" sz="6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hu-HU" sz="60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you</a:t>
            </a:r>
            <a:r>
              <a:rPr lang="hu-HU" sz="6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hu-HU" sz="60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for</a:t>
            </a:r>
            <a:endParaRPr lang="hu-HU" sz="60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hu-HU" sz="60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your</a:t>
            </a:r>
            <a:r>
              <a:rPr lang="hu-HU" sz="6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hu-HU" sz="60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attention</a:t>
            </a:r>
            <a:r>
              <a:rPr lang="hu-HU" sz="6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!</a:t>
            </a:r>
          </a:p>
        </p:txBody>
      </p:sp>
      <p:sp>
        <p:nvSpPr>
          <p:cNvPr id="6147" name="Szövegdoboz 7"/>
          <p:cNvSpPr txBox="1">
            <a:spLocks noChangeArrowheads="1"/>
          </p:cNvSpPr>
          <p:nvPr/>
        </p:nvSpPr>
        <p:spPr bwMode="auto">
          <a:xfrm>
            <a:off x="515938" y="3919538"/>
            <a:ext cx="859313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u-HU" sz="2800" b="1"/>
              <a:t>THE HUNGARIAN PANCREATIC STUDY GROUP</a:t>
            </a:r>
          </a:p>
          <a:p>
            <a:pPr algn="ctr" eaLnBrk="1" hangingPunct="1"/>
            <a:r>
              <a:rPr lang="hu-HU" sz="2800" b="1"/>
              <a:t>IS COMMITTED TO IMPROVING</a:t>
            </a:r>
          </a:p>
          <a:p>
            <a:pPr algn="ctr" eaLnBrk="1" hangingPunct="1"/>
            <a:r>
              <a:rPr lang="hu-HU" sz="2800" b="1"/>
              <a:t>THE LIFES OF PATIENTS SUFFERING FROM</a:t>
            </a:r>
          </a:p>
          <a:p>
            <a:pPr algn="ctr" eaLnBrk="1" hangingPunct="1"/>
            <a:r>
              <a:rPr lang="hu-HU" sz="2800" b="1"/>
              <a:t> PANCREATIC DISEASES!</a:t>
            </a:r>
          </a:p>
          <a:p>
            <a:pPr algn="ctr" eaLnBrk="1" hangingPunct="1"/>
            <a:endParaRPr lang="en-GB" sz="2800" b="1"/>
          </a:p>
        </p:txBody>
      </p:sp>
      <p:sp>
        <p:nvSpPr>
          <p:cNvPr id="19" name="Szövegdoboz 18"/>
          <p:cNvSpPr txBox="1"/>
          <p:nvPr/>
        </p:nvSpPr>
        <p:spPr>
          <a:xfrm>
            <a:off x="2220913" y="5688013"/>
            <a:ext cx="489426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www.pancreas.hu</a:t>
            </a:r>
            <a:endParaRPr lang="en-GB" sz="44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6" name="Szövegdoboz 5"/>
          <p:cNvSpPr txBox="1"/>
          <p:nvPr/>
        </p:nvSpPr>
        <p:spPr>
          <a:xfrm>
            <a:off x="1547813" y="6457950"/>
            <a:ext cx="6529387" cy="3556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Hungarian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Pancreatic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hu-HU" sz="1200" b="1" dirty="0" err="1">
                <a:solidFill>
                  <a:srgbClr val="0070C0"/>
                </a:solidFill>
                <a:ea typeface="Calibri"/>
                <a:cs typeface="Times New Roman"/>
              </a:rPr>
              <a:t>Study</a:t>
            </a:r>
            <a:r>
              <a:rPr lang="hu-HU" sz="1200" b="1" dirty="0">
                <a:solidFill>
                  <a:srgbClr val="0070C0"/>
                </a:solidFill>
                <a:ea typeface="Calibri"/>
                <a:cs typeface="Times New Roman"/>
              </a:rPr>
              <a:t> Group – Magyar Hasnyálmirigy Munkacsoport</a:t>
            </a:r>
            <a:endParaRPr lang="hu-HU" sz="1200" dirty="0">
              <a:ea typeface="Calibri"/>
              <a:cs typeface="Times New Roman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779463" y="1268413"/>
            <a:ext cx="75374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1336675" y="38100"/>
            <a:ext cx="7575550" cy="6826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Hungarian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&amp; 2</a:t>
            </a:r>
            <a:r>
              <a:rPr lang="hu-HU" sz="1600" b="1" baseline="30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Eastern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hu-HU" sz="16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Central</a:t>
            </a:r>
            <a:r>
              <a:rPr lang="hu-H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European </a:t>
            </a:r>
            <a:endParaRPr lang="hu-HU" sz="1000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Pancreatic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endParaRPr lang="hu-HU" sz="16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1784350" y="711200"/>
            <a:ext cx="66802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cap="all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HUNGARIAN COHORT - PANCREATIC CANCER (PC)</a:t>
            </a:r>
          </a:p>
        </p:txBody>
      </p:sp>
      <p:pic>
        <p:nvPicPr>
          <p:cNvPr id="6153" name="Kép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2230438"/>
            <a:ext cx="107315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155825"/>
            <a:ext cx="1433512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Kép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61925"/>
            <a:ext cx="123825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44af1553-5336-43b4-90cf-e7af6955b337.mdb"/>
  <p:tag name="ARS_RESPONSE_PERSONNUM" val="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ISEXISTCHART" val="False"/>
  <p:tag name="ARS_RESPONSED" val="0"/>
  <p:tag name="ARS_SLIDE_ISRESPONSED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PICTRUE_SHOWBYHAND" val="0"/>
  <p:tag name="ARS_SLIDE_DUENO" val="150"/>
  <p:tag name="ARS_SLIDE_PARTICIPANTNUM" val="15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1905</TotalTime>
  <Words>468</Words>
  <Application>Microsoft Office PowerPoint</Application>
  <PresentationFormat>Diavetítés a képernyőre (4:3 oldalarány)</PresentationFormat>
  <Paragraphs>96</Paragraphs>
  <Slides>9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Times New Roman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Felhasználó</dc:creator>
  <cp:lastModifiedBy>computer</cp:lastModifiedBy>
  <cp:revision>179</cp:revision>
  <dcterms:modified xsi:type="dcterms:W3CDTF">2015-11-08T17:11:25Z</dcterms:modified>
</cp:coreProperties>
</file>